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lvl1pPr defTabSz="457200">
      <a:defRPr>
        <a:latin typeface="Trebuchet MS"/>
        <a:ea typeface="Trebuchet MS"/>
        <a:cs typeface="Trebuchet MS"/>
        <a:sym typeface="Trebuchet MS"/>
      </a:defRPr>
    </a:lvl1pPr>
    <a:lvl2pPr indent="457200" defTabSz="457200">
      <a:defRPr>
        <a:latin typeface="Trebuchet MS"/>
        <a:ea typeface="Trebuchet MS"/>
        <a:cs typeface="Trebuchet MS"/>
        <a:sym typeface="Trebuchet MS"/>
      </a:defRPr>
    </a:lvl2pPr>
    <a:lvl3pPr indent="914400" defTabSz="457200">
      <a:defRPr>
        <a:latin typeface="Trebuchet MS"/>
        <a:ea typeface="Trebuchet MS"/>
        <a:cs typeface="Trebuchet MS"/>
        <a:sym typeface="Trebuchet MS"/>
      </a:defRPr>
    </a:lvl3pPr>
    <a:lvl4pPr indent="1371600" defTabSz="457200">
      <a:defRPr>
        <a:latin typeface="Trebuchet MS"/>
        <a:ea typeface="Trebuchet MS"/>
        <a:cs typeface="Trebuchet MS"/>
        <a:sym typeface="Trebuchet MS"/>
      </a:defRPr>
    </a:lvl4pPr>
    <a:lvl5pPr indent="1828800" defTabSz="457200">
      <a:defRPr>
        <a:latin typeface="Trebuchet MS"/>
        <a:ea typeface="Trebuchet MS"/>
        <a:cs typeface="Trebuchet MS"/>
        <a:sym typeface="Trebuchet MS"/>
      </a:defRPr>
    </a:lvl5pPr>
    <a:lvl6pPr indent="2286000" defTabSz="457200">
      <a:defRPr>
        <a:latin typeface="Trebuchet MS"/>
        <a:ea typeface="Trebuchet MS"/>
        <a:cs typeface="Trebuchet MS"/>
        <a:sym typeface="Trebuchet MS"/>
      </a:defRPr>
    </a:lvl6pPr>
    <a:lvl7pPr indent="2743200" defTabSz="457200">
      <a:defRPr>
        <a:latin typeface="Trebuchet MS"/>
        <a:ea typeface="Trebuchet MS"/>
        <a:cs typeface="Trebuchet MS"/>
        <a:sym typeface="Trebuchet MS"/>
      </a:defRPr>
    </a:lvl7pPr>
    <a:lvl8pPr indent="3200400" defTabSz="457200">
      <a:defRPr>
        <a:latin typeface="Trebuchet MS"/>
        <a:ea typeface="Trebuchet MS"/>
        <a:cs typeface="Trebuchet MS"/>
        <a:sym typeface="Trebuchet MS"/>
      </a:defRPr>
    </a:lvl8pPr>
    <a:lvl9pPr indent="3657600" defTabSz="457200">
      <a:defRPr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ECF9"/>
          </a:solidFill>
        </a:fill>
      </a:tcStyle>
    </a:wholeTbl>
    <a:band2H>
      <a:tcTxStyle b="def" i="def"/>
      <a:tcStyle>
        <a:tcBdr/>
        <a:fill>
          <a:solidFill>
            <a:srgbClr val="E9F6FC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FCBEF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FCBEF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FCBE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EEDF"/>
          </a:solidFill>
        </a:fill>
      </a:tcStyle>
    </a:wholeTbl>
    <a:band2H>
      <a:tcTxStyle b="def" i="def"/>
      <a:tcStyle>
        <a:tcBdr/>
        <a:fill>
          <a:solidFill>
            <a:srgbClr val="E8F6F0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2D0A2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2D0A2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2D0A2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EECD"/>
          </a:solidFill>
        </a:fill>
      </a:tcStyle>
    </a:wholeTbl>
    <a:band2H>
      <a:tcTxStyle b="def" i="def"/>
      <a:tcStyle>
        <a:tcBdr/>
        <a:fill>
          <a:solidFill>
            <a:srgbClr val="EEF7E8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D141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D141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D14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FCBEF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FCBE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3" name="Shape 9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7" name="Shape 17"/>
            <p:cNvSpPr/>
            <p:nvPr/>
          </p:nvSpPr>
          <p:spPr>
            <a:xfrm>
              <a:off x="-1" y="605"/>
              <a:ext cx="863601" cy="569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"/>
                  </a:moveTo>
                  <a:lnTo>
                    <a:pt x="21600" y="0"/>
                  </a:lnTo>
                  <a:lnTo>
                    <a:pt x="21600" y="64"/>
                  </a:lnTo>
                  <a:lnTo>
                    <a:pt x="0" y="2160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8" name="Shape 18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5FCBEF">
                  <a:alpha val="7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5FCBEF">
                  <a:alpha val="7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1" name="Shape 21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2" name="Shape 22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3" name="Shape 23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28" name="Shape 28"/>
          <p:cNvSpPr/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Text úrovně 1</a:t>
            </a:r>
            <a:endParaRPr>
              <a:solidFill>
                <a:srgbClr val="80808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Text úrovně 2</a:t>
            </a:r>
            <a:endParaRPr>
              <a:solidFill>
                <a:srgbClr val="80808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Text úrovně 3</a:t>
            </a:r>
            <a:endParaRPr>
              <a:solidFill>
                <a:srgbClr val="80808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Text úrovně 4</a:t>
            </a:r>
            <a:endParaRPr>
              <a:solidFill>
                <a:srgbClr val="80808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Text úrovně 5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677335" y="414184"/>
            <a:ext cx="8596669" cy="3794432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677335" y="4208615"/>
            <a:ext cx="8596669" cy="209453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Text úrovně 1</a:t>
            </a:r>
            <a:endParaRPr sz="1600">
              <a:solidFill>
                <a:srgbClr val="80808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Text úrovně 2</a:t>
            </a:r>
            <a:endParaRPr sz="1600">
              <a:solidFill>
                <a:srgbClr val="80808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Text úrovně 3</a:t>
            </a:r>
            <a:endParaRPr sz="1600">
              <a:solidFill>
                <a:srgbClr val="80808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Text úrovně 4</a:t>
            </a:r>
            <a:endParaRPr sz="1600">
              <a:solidFill>
                <a:srgbClr val="80808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Text úrovně 5</a:t>
            </a:r>
          </a:p>
        </p:txBody>
      </p:sp>
      <p:sp>
        <p:nvSpPr>
          <p:cNvPr id="67" name="Shape 6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68" name="Shape 68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69" name="Shape 69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9FE0F5"/>
                </a:solidFill>
              </a:rPr>
              <a:t>”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677335" y="217488"/>
            <a:ext cx="8596669" cy="43099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677335" y="4527448"/>
            <a:ext cx="8596669" cy="233055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931334" y="509665"/>
            <a:ext cx="8094134" cy="322247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677332" y="3732134"/>
            <a:ext cx="8596670" cy="79531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1</a:t>
            </a:r>
            <a:endParaRPr sz="24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2</a:t>
            </a:r>
            <a:endParaRPr sz="24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3</a:t>
            </a:r>
            <a:endParaRPr sz="24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4</a:t>
            </a:r>
            <a:endParaRPr sz="24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78" name="Shape 78"/>
          <p:cNvSpPr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9FE0F5"/>
                </a:solidFill>
              </a:rPr>
              <a:t>“</a:t>
            </a:r>
          </a:p>
        </p:txBody>
      </p:sp>
      <p:sp>
        <p:nvSpPr>
          <p:cNvPr id="79" name="Shape 79"/>
          <p:cNvSpPr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>
                <a:solidFill>
                  <a:srgbClr val="9FE0F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9FE0F5"/>
                </a:solidFill>
              </a:rPr>
              <a:t>”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685798" y="509665"/>
            <a:ext cx="8588204" cy="322247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677332" y="3732134"/>
            <a:ext cx="8596670" cy="79531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>
                <a:solidFill>
                  <a:srgbClr val="5FCBEF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5FCBEF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5FCBEF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5FCBEF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5FCBE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úrovně 1</a:t>
            </a:r>
            <a:endParaRPr sz="2400">
              <a:solidFill>
                <a:srgbClr val="5FCBE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úrovně 2</a:t>
            </a:r>
            <a:endParaRPr sz="2400">
              <a:solidFill>
                <a:srgbClr val="5FCBE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úrovně 3</a:t>
            </a:r>
            <a:endParaRPr sz="2400">
              <a:solidFill>
                <a:srgbClr val="5FCBE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úrovně 4</a:t>
            </a:r>
            <a:endParaRPr sz="2400">
              <a:solidFill>
                <a:srgbClr val="5FCBE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úrovně 5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677333" y="609600"/>
            <a:ext cx="8596670" cy="155099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677333" y="2160589"/>
            <a:ext cx="8596670" cy="469741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677333" y="609600"/>
            <a:ext cx="8596670" cy="155099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677333" y="2160589"/>
            <a:ext cx="8596670" cy="469741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677335" y="986366"/>
            <a:ext cx="8596669" cy="35410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7335" y="4527448"/>
            <a:ext cx="8596669" cy="233055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Text úrovně 1</a:t>
            </a:r>
            <a:endParaRPr sz="2000">
              <a:solidFill>
                <a:srgbClr val="80808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Text úrovně 2</a:t>
            </a:r>
            <a:endParaRPr sz="2000">
              <a:solidFill>
                <a:srgbClr val="80808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Text úrovně 3</a:t>
            </a:r>
            <a:endParaRPr sz="2000">
              <a:solidFill>
                <a:srgbClr val="80808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Text úrovně 4</a:t>
            </a:r>
            <a:endParaRPr sz="2000">
              <a:solidFill>
                <a:srgbClr val="80808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08080"/>
                </a:solidFill>
              </a:rPr>
              <a:t>Text úrovně 5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77333" y="609600"/>
            <a:ext cx="8596670" cy="155099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677333" y="2160589"/>
            <a:ext cx="4184036" cy="469741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77333" y="609600"/>
            <a:ext cx="8596670" cy="1436092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75744" y="2045691"/>
            <a:ext cx="4185624" cy="69155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1</a:t>
            </a:r>
            <a:endParaRPr sz="24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2</a:t>
            </a:r>
            <a:endParaRPr sz="24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3</a:t>
            </a:r>
            <a:endParaRPr sz="24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4</a:t>
            </a:r>
            <a:endParaRPr sz="24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677333" y="0"/>
            <a:ext cx="3854529" cy="2777071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4760460" y="514923"/>
            <a:ext cx="4513543" cy="6343077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  <a:lvl2pPr marL="0" indent="457200">
              <a:buClrTx/>
              <a:buSzTx/>
              <a:buFontTx/>
              <a:buNone/>
              <a:defRPr sz="1200"/>
            </a:lvl2pPr>
            <a:lvl3pPr marL="0" indent="914400">
              <a:buClrTx/>
              <a:buSzTx/>
              <a:buFontTx/>
              <a:buNone/>
              <a:defRPr sz="1200"/>
            </a:lvl3pPr>
            <a:lvl4pPr marL="0" indent="1371600">
              <a:buClrTx/>
              <a:buSzTx/>
              <a:buFontTx/>
              <a:buNone/>
              <a:defRPr sz="1200"/>
            </a:lvl4pPr>
            <a:lvl5pPr marL="0" indent="1828800">
              <a:buClrTx/>
              <a:buSzTx/>
              <a:buFontTx/>
              <a:buNone/>
              <a:defRPr sz="1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Text úrovně 1</a:t>
            </a:r>
            <a:endParaRPr sz="1200">
              <a:solidFill>
                <a:srgbClr val="40404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Text úrovně 2</a:t>
            </a:r>
            <a:endParaRPr sz="1200">
              <a:solidFill>
                <a:srgbClr val="40404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Text úrovně 3</a:t>
            </a:r>
            <a:endParaRPr sz="1200">
              <a:solidFill>
                <a:srgbClr val="40404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Text úrovně 4</a:t>
            </a:r>
            <a:endParaRPr sz="1200">
              <a:solidFill>
                <a:srgbClr val="40404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hape 2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5FCBEF">
                  <a:alpha val="7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5FCBEF">
                  <a:alpha val="70000"/>
                </a:srgbClr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" name="Shape 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" name="Shape 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" name="Shape 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" name="Shape 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" name="Shape 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292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3" name="Shape 13"/>
          <p:cNvSpPr/>
          <p:nvPr>
            <p:ph type="title"/>
          </p:nvPr>
        </p:nvSpPr>
        <p:spPr>
          <a:xfrm>
            <a:off x="7967673" y="0"/>
            <a:ext cx="1304744" cy="6470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5FCBEF"/>
                </a:solidFill>
              </a:rPr>
              <a:t>Text názvu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77335" y="609600"/>
            <a:ext cx="7060150" cy="624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1</a:t>
            </a:r>
            <a:endParaRPr>
              <a:solidFill>
                <a:srgbClr val="404040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2</a:t>
            </a:r>
            <a:endParaRPr>
              <a:solidFill>
                <a:srgbClr val="404040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3</a:t>
            </a:r>
            <a:endParaRPr>
              <a:solidFill>
                <a:srgbClr val="404040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4</a:t>
            </a:r>
            <a:endParaRPr>
              <a:solidFill>
                <a:srgbClr val="404040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Text úrovně 5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8590663" y="6114704"/>
            <a:ext cx="683340" cy="2184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900">
                <a:solidFill>
                  <a:srgbClr val="5FCBE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med" advClick="1"/>
  <p:txStyles>
    <p:titleStyle>
      <a:lvl1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1pPr>
      <a:lvl2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2pPr>
      <a:lvl3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3pPr>
      <a:lvl4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4pPr>
      <a:lvl5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5pPr>
      <a:lvl6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6pPr>
      <a:lvl7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7pPr>
      <a:lvl8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8pPr>
      <a:lvl9pPr defTabSz="457200">
        <a:defRPr sz="3600">
          <a:solidFill>
            <a:srgbClr val="5FCBEF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1pPr>
      <a:lvl2pPr marL="778668" indent="-321468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2pPr>
      <a:lvl3pPr marL="1208314" indent="-293914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3pPr>
      <a:lvl4pPr marL="17145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4pPr>
      <a:lvl5pPr marL="21717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5pPr>
      <a:lvl6pPr marL="26289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6pPr>
      <a:lvl7pPr marL="30861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7pPr>
      <a:lvl8pPr marL="35433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8pPr>
      <a:lvl9pPr marL="4000500" indent="-342900" defTabSz="457200">
        <a:spcBef>
          <a:spcPts val="1000"/>
        </a:spcBef>
        <a:buClr>
          <a:srgbClr val="5FCBEF"/>
        </a:buClr>
        <a:buSzPct val="80000"/>
        <a:buFont typeface="Wingdings 3"/>
        <a:buChar char=""/>
        <a:defRPr>
          <a:solidFill>
            <a:srgbClr val="404040"/>
          </a:solidFill>
          <a:latin typeface="Trebuchet MS"/>
          <a:ea typeface="Trebuchet MS"/>
          <a:cs typeface="Trebuchet MS"/>
          <a:sym typeface="Trebuchet MS"/>
        </a:defRPr>
      </a:lvl9pPr>
    </p:bodyStyle>
    <p:otherStyle>
      <a:lvl1pPr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1pPr>
      <a:lvl2pPr indent="4572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2pPr>
      <a:lvl3pPr indent="9144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3pPr>
      <a:lvl4pPr indent="13716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4pPr>
      <a:lvl5pPr indent="18288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5pPr>
      <a:lvl6pPr indent="22860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6pPr>
      <a:lvl7pPr indent="27432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7pPr>
      <a:lvl8pPr indent="32004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8pPr>
      <a:lvl9pPr indent="3657600" algn="r" defTabSz="457200">
        <a:defRPr sz="900">
          <a:solidFill>
            <a:schemeClr val="tx1"/>
          </a:solid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1507067" y="2009955"/>
            <a:ext cx="8094134" cy="163901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236292"/>
                </a:solidFill>
              </a:rPr>
              <a:t>Česká padelová tour 2018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1507066" y="3735239"/>
            <a:ext cx="8094134" cy="163901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seriál oficiálních soutěžních turnajů vrcholící</a:t>
            </a:r>
            <a:endParaRPr sz="1600">
              <a:solidFill>
                <a:srgbClr val="808080"/>
              </a:solidFill>
            </a:endParaRPr>
          </a:p>
          <a:p>
            <a:pPr lvl="0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Mistrovstvím České republiky v padelu</a:t>
            </a:r>
            <a:endParaRPr sz="1600">
              <a:solidFill>
                <a:srgbClr val="808080"/>
              </a:solidFill>
              <a:latin typeface="Trebuchet MS Bold"/>
              <a:ea typeface="Trebuchet MS Bold"/>
              <a:cs typeface="Trebuchet MS Bold"/>
              <a:sym typeface="Trebuchet MS Bold"/>
            </a:endParaRPr>
          </a:p>
          <a:p>
            <a:pPr lvl="0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endParaRPr sz="1600">
              <a:solidFill>
                <a:srgbClr val="808080"/>
              </a:solidFill>
            </a:endParaRPr>
          </a:p>
          <a:p>
            <a:pPr lvl="0" algn="ctr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                                     </a:t>
            </a:r>
            <a:endParaRPr sz="1600">
              <a:solidFill>
                <a:srgbClr val="808080"/>
              </a:solidFill>
            </a:endParaRPr>
          </a:p>
          <a:p>
            <a:pPr lvl="0" algn="l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808080"/>
                </a:solidFill>
              </a:rPr>
              <a:t> vyhlašuje:</a:t>
            </a:r>
          </a:p>
        </p:txBody>
      </p:sp>
      <p:pic>
        <p:nvPicPr>
          <p:cNvPr id="9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76079" y="4674115"/>
            <a:ext cx="1994156" cy="868762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image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39351" y="388195"/>
            <a:ext cx="3415401" cy="2122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49590" y="358962"/>
            <a:ext cx="3459904" cy="21513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Proč vzniká?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677333" y="1930400"/>
            <a:ext cx="8596670" cy="4110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Česká padelová federace (ČPF), jako zastřešující orgán padelu v České republice a člen mezinárodní padelové federace IPF, vyhlašuje 1. ročník oficiálních soutěžních turnajů v České republice pod názvem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Česká padelová tour 2018 (ČPT).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Základní cílem ČPT 2018 je poskytnout především českým hráčům první možnost, jak v tomto sportu s velkým celosvětovým nárůstem popularity začít pravidelně hrát turnajové zápasy v České republice a to oficiálně pod hlavičkou České padelové federace.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Druhým hlavním cílem ČPT 2018 je vygenerovat nejlepší páry, které se svými výsledky na turnajích kvalifikují na první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Mistrovství České republiky v padelu</a:t>
            </a:r>
            <a:r>
              <a:rPr sz="1600">
                <a:latin typeface="Trebuchet MS Bold"/>
                <a:ea typeface="Trebuchet MS Bold"/>
                <a:cs typeface="Trebuchet MS Bold"/>
                <a:sym typeface="Trebuchet MS Bold"/>
              </a:rPr>
              <a:t>,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tzv. Masters.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Třetím hlavním cílem ČPT 2018 pak je vytvoření historicky prvního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oficiálního celostátního žebříčku </a:t>
            </a:r>
            <a:r>
              <a:rPr sz="1600">
                <a:solidFill>
                  <a:srgbClr val="404040"/>
                </a:solidFill>
              </a:rPr>
              <a:t>padelových hráčů v ČR a jeho průběžná aktualizace na základě výsledků turnajů ČPT včetně Mistrovství České republiky.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K výsledkům ČPT bude ČPF přihlížet při sestavování reprezentačního výběru České republiky při mezinárodních akcích.</a:t>
            </a:r>
          </a:p>
        </p:txBody>
      </p:sp>
      <p:pic>
        <p:nvPicPr>
          <p:cNvPr id="10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79136" y="5730630"/>
            <a:ext cx="1994155" cy="868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Základní parametry 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 lvl="0" marL="321468" indent="-321468">
              <a:defRPr>
                <a:solidFill>
                  <a:srgbClr val="000000"/>
                </a:solidFill>
              </a:defRPr>
            </a:pPr>
            <a:r>
              <a:rPr sz="1500">
                <a:solidFill>
                  <a:srgbClr val="404040"/>
                </a:solidFill>
              </a:rPr>
              <a:t>ČPT 2018 je určena všem hráčům řádně registrovaným v České padelové federaci (jak se registrovat viz </a:t>
            </a:r>
            <a:r>
              <a:rPr sz="15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www.czpadel.cz</a:t>
            </a:r>
            <a:r>
              <a:rPr sz="1500">
                <a:solidFill>
                  <a:srgbClr val="404040"/>
                </a:solidFill>
              </a:rPr>
              <a:t>).</a:t>
            </a:r>
            <a:r>
              <a:rPr sz="1500" u="sng">
                <a:solidFill>
                  <a:srgbClr val="404040"/>
                </a:solidFill>
              </a:rPr>
              <a:t> </a:t>
            </a:r>
            <a:endParaRPr sz="1600"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ČPT 2018 je vyhlašovaná v kategorii mužů. Pořadatel každého turnaje ČPT může zorganizovat paralelní turnaj žen, který ovšem nebude součástí ČPT 2018.</a:t>
            </a:r>
            <a:endParaRPr sz="1600"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ČPT 2018 se skládá ze seriálu 4 - 7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 </a:t>
            </a:r>
            <a:r>
              <a:rPr sz="1600">
                <a:solidFill>
                  <a:srgbClr val="404040"/>
                </a:solidFill>
              </a:rPr>
              <a:t>turnajů (přesný počet bude upřesněn).</a:t>
            </a:r>
            <a:endParaRPr sz="1600"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ČPT 2018 se bude hrát v turnajovém formátu 4-6 +1, kdy prvních 4-6 turnajů má navíc kvalifikační charakter pro finálový turnaj Masters, který se bude hrát jako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Mistrovství České republiky v padelu.</a:t>
            </a:r>
            <a:endParaRPr sz="1600"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ČPT 2018 se odehraje v období </a:t>
            </a:r>
            <a:r>
              <a:rPr sz="1600"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květen - září 2018 </a:t>
            </a:r>
            <a:r>
              <a:rPr sz="1600">
                <a:solidFill>
                  <a:srgbClr val="404040"/>
                </a:solidFill>
              </a:rPr>
              <a:t>(termíny jednotlivých turnajů budou upřesněny)</a:t>
            </a:r>
            <a:endParaRPr sz="1600"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Místa konání ČPT 2018: Praha, Beroun, Ostrava (místo konání turnaje Masters bude určeno v průběhu sezóny).</a:t>
            </a:r>
          </a:p>
        </p:txBody>
      </p:sp>
      <p:pic>
        <p:nvPicPr>
          <p:cNvPr id="10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1884" y="5769669"/>
            <a:ext cx="1994155" cy="868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Soutěžní pravidla 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xfrm>
            <a:off x="677333" y="1682151"/>
            <a:ext cx="8596670" cy="4597879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Všechny turnaje ČPT se hrají podle jednotných pravidel.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Každého turnaje ČPT se musí účastnit </a:t>
            </a:r>
            <a:r>
              <a:rPr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minimálně 8 dvojic. </a:t>
            </a:r>
            <a:r>
              <a:rPr>
                <a:solidFill>
                  <a:srgbClr val="404040"/>
                </a:solidFill>
              </a:rPr>
              <a:t>V případě, že bude na turnaj přihlášeno méně než 8 dvojic, je na rozhodnutí jeho pořadatele, zda turnaj zorganizuje. V takovém případě však nebudou jeho výsledky započítávány do ČPT.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Podle umístění na každém turnaji budou hráči získávat body do průběžného pořadí ČPT 2018 a zároveň </a:t>
            </a:r>
            <a:r>
              <a:t>do celostátního žebříčku jednotlivců, který bude aktualizován po každém turnaji ČPT.</a:t>
            </a: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Závěrečného turnaje Masters, tj. Mistrovství České republiky v padelu, se zúčastní </a:t>
            </a:r>
            <a:r>
              <a:rPr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16 nejlepších dvojic.</a:t>
            </a:r>
            <a:endParaRPr>
              <a:solidFill>
                <a:srgbClr val="404040"/>
              </a:solidFill>
              <a:latin typeface="Trebuchet MS Bold"/>
              <a:ea typeface="Trebuchet MS Bold"/>
              <a:cs typeface="Trebuchet MS Bold"/>
              <a:sym typeface="Trebuchet MS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Pořadí 16 nejlepších dvojic s právem účasti na Masters bude vytvořeno součtem bodů obou hráčů z přihlášené dvojice získaných celkově na všech předchozích turnajích ČPT.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ČPF má právo na Masters udělit jedné dvojici </a:t>
            </a:r>
            <a:r>
              <a:rPr>
                <a:solidFill>
                  <a:srgbClr val="404040"/>
                </a:solidFill>
                <a:latin typeface="Trebuchet MS Bold"/>
                <a:ea typeface="Trebuchet MS Bold"/>
                <a:cs typeface="Trebuchet MS Bold"/>
                <a:sym typeface="Trebuchet MS Bold"/>
              </a:rPr>
              <a:t>volnou kartu.</a:t>
            </a:r>
          </a:p>
        </p:txBody>
      </p:sp>
      <p:pic>
        <p:nvPicPr>
          <p:cNvPr id="11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96389" y="5769671"/>
            <a:ext cx="1994155" cy="868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Soutěžní pravidla 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Na jednotlivých turnajích ČPT získávají hráči body dle bodovací tabulky (viz dále). Na Mistrovství České republiky získávají hráči body dle samostatné bodovací tabulky pro Masters (viz dále).</a:t>
            </a:r>
            <a:endParaRPr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Vítězný pár turnaje Masters získává titul Mistra České republiky. Zároveň bude po Masters vyhlášen vítěz celé ČPT 2018, což bude dvojice s celkovým nejvyšším bodovým ziskem ze všech turnajů včetně Masters.</a:t>
            </a:r>
            <a:endParaRPr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Hráči mohou na jednotlivých turnajích startovat s různými partnery, příslušné body odpovídající konečnému umístění na turnaji získává každý hráč jednotlivě.</a:t>
            </a:r>
            <a:endParaRPr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ČPF garantuje účastníkům turnajů ČPT odehrání minimálně dvou zápasů.</a:t>
            </a:r>
            <a:endParaRPr>
              <a:solidFill>
                <a:srgbClr val="404040"/>
              </a:solidFill>
            </a:endParaRPr>
          </a:p>
          <a:p>
            <a:pPr lvl="0">
              <a:lnSpc>
                <a:spcPct val="90000"/>
              </a:lnSpc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Na turnajích ČPT včetně Masters se zápasy hrají na dva vítězné sety do 6 gamů, za případného stavu 6:6 se hraje tie-break. </a:t>
            </a:r>
          </a:p>
        </p:txBody>
      </p:sp>
      <p:pic>
        <p:nvPicPr>
          <p:cNvPr id="11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96389" y="5769671"/>
            <a:ext cx="1994155" cy="868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608322" y="549215"/>
            <a:ext cx="8596670" cy="13208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Bodová tabulka turnajů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785004" y="2160589"/>
            <a:ext cx="8686801" cy="3880773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1. místo: 100 bodů  (pro každého hráče)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2. místo (poražený finalista):   70 bodů (pro každého hráče) 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3. - 4. místo (poražení semifinalisté): 50 bodů  (pro každého hráče)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5. - 8. místo (poražení čtvrtfinalisté): 20 bodů (pro každého hráče)</a:t>
            </a:r>
            <a:endParaRPr>
              <a:solidFill>
                <a:srgbClr val="404040"/>
              </a:solidFill>
            </a:endParaRPr>
          </a:p>
          <a:p>
            <a:pPr lvl="0" marL="0" indent="0">
              <a:buSzTx/>
              <a:buNone/>
              <a:defRPr>
                <a:solidFill>
                  <a:srgbClr val="000000"/>
                </a:solidFill>
              </a:defRPr>
            </a:pPr>
            <a:endParaRPr>
              <a:solidFill>
                <a:srgbClr val="404040"/>
              </a:solidFill>
            </a:endParaRPr>
          </a:p>
          <a:p>
            <a:pPr lvl="0" marL="0" indent="0">
              <a:buSzTx/>
              <a:buNone/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Všechny dvojice, které skončí na turnaji na horším než 8. místě, získají buď 10 bodů nebo 5 bodů (podle svých výsledků v zápasech útěchy). Uvedené body jsou pro každého hráče zvlášť.</a:t>
            </a:r>
          </a:p>
        </p:txBody>
      </p:sp>
      <p:pic>
        <p:nvPicPr>
          <p:cNvPr id="11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70510" y="5804175"/>
            <a:ext cx="1994155" cy="8687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Bodová tabulka Masters - Mistrovství ČR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828136" y="2160589"/>
            <a:ext cx="7876952" cy="3652214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1. místo:    200 bodů  (pro každého hráče)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2. místo:     140 bodů (pro každého hráče)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3.-4. místo: 100 bodů  (pro každého hráče)                               </a:t>
            </a:r>
            <a:endParaRPr>
              <a:solidFill>
                <a:srgbClr val="404040"/>
              </a:solidFill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04040"/>
                </a:solidFill>
              </a:rPr>
              <a:t>5.-8. místo:   40 bodů  (pro každého hráče)</a:t>
            </a:r>
          </a:p>
        </p:txBody>
      </p:sp>
      <p:pic>
        <p:nvPicPr>
          <p:cNvPr id="12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87763" y="5812802"/>
            <a:ext cx="1994155" cy="86876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914399" y="4020444"/>
            <a:ext cx="8013942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404040"/>
                </a:solidFill>
              </a:rPr>
              <a:t>Všechny dvojice, které skončí na horším než 8. místě, získají buď 20 bodů nebo 10 bodů podle svých výsledků v zápasech útěchy. Uvedené body jsou pro každého hráče zvlášť.</a:t>
            </a:r>
            <a:endParaRPr>
              <a:solidFill>
                <a:srgbClr val="404040"/>
              </a:solidFill>
            </a:endParaRPr>
          </a:p>
          <a:p>
            <a:pPr lvl="0"/>
            <a:endParaRPr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629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236292"/>
                </a:solidFill>
              </a:rPr>
              <a:t>Pořadatelství turnajů ČPT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677333" y="1609344"/>
            <a:ext cx="8596670" cy="458114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Pořadatelem turnajů ČPT bude padelový klub/provozovatel padelových kurtů po splnění podmínek daných ČPF.  Mezi ně patří: 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provozovatel padelového areálu/klub musí dát ČPF na vědomí zájem o pořadatelství do určeného termínu, aby mohl být zařazen do oficiální listiny ČPT.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pořadatel musí mít k dispozici alespoň 1 padelový kurt s oficiální certifikací ČPF. 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pořadatel musí zabezpečit zázemí pro účastníky turnaje (šatny, sprchy, toalety) a základní občerstvení na prodej. 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pořadatel jmenuje ředitele turnaje s příslušnými pravomocemi a povinnostmi vůči ČPF. Ředitel musí určit vrchního rozhodčího turnaje se znalostmi padelových pravidel  nebo může funkci vrchního rozhodčího vykonávat sám. 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startovné vybrané od účastnících se hráčů je příjmem pořadatele.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pořadatel uhradí ČPF nejpozději do 14 dnů po ukončení turnaje licenční poplatek ve výši 10% z částky přijaté na startovném od hráčů. Výše startovného na turnajích bude určena po dohodě ČPF s pořadatelem daného turnaje, minimálně však bude ve výši 400 Kč/hráče. </a:t>
            </a:r>
            <a:endParaRPr sz="1600">
              <a:solidFill>
                <a:srgbClr val="404040"/>
              </a:solidFill>
            </a:endParaRPr>
          </a:p>
          <a:p>
            <a:pPr lvl="0">
              <a:lnSpc>
                <a:spcPct val="80000"/>
              </a:lnSpc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ČPF má právo vyslat na turnaj svého delegáta s kontrolními pravomocemi.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rgbClr val="5FCBEF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rgbClr val="5FCBE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rgbClr val="5FCBEF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rgbClr val="5FCBE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